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018" r:id="rId3"/>
    <p:sldId id="1019" r:id="rId4"/>
    <p:sldId id="1020" r:id="rId5"/>
    <p:sldId id="1021" r:id="rId6"/>
    <p:sldId id="1041" r:id="rId7"/>
    <p:sldId id="1037" r:id="rId8"/>
    <p:sldId id="1038" r:id="rId9"/>
    <p:sldId id="1039" r:id="rId10"/>
    <p:sldId id="1040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CDD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19857E9-DB34-5941-E21D-6094E576DAD9}"/>
              </a:ext>
            </a:extLst>
          </p:cNvPr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 高中化学 选择性必修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化学反应原理 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第二章　化学反应速率与化学平衡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第三节　化学反应的方向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232A54A2-1C88-D098-99DC-6A60598C492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269678"/>
              </a:xfrm>
            </p:spPr>
            <p:txBody>
              <a:bodyPr/>
              <a:lstStyle/>
              <a:p>
                <a:pPr hangingPunct="0"/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反应可自发进行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的反应在任何温度下均能自发进行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HCl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</m:t>
                        </m:r>
                      </m:e>
                    </m:d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在低温下能自发进行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且从化学方程式知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则可推出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石墨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为反应前后气体分子数减小的反应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的反应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在任何温度下都不能自发进行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232A54A2-1C88-D098-99DC-6A60598C492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269678"/>
              </a:xfrm>
              <a:blipFill>
                <a:blip r:embed="rId2"/>
                <a:stretch>
                  <a:fillRect l="-796" r="-849" b="-33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206" y="882344"/>
            <a:ext cx="999732" cy="40933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554" y="4095656"/>
            <a:ext cx="11495147" cy="1205552"/>
          </a:xfrm>
          <a:prstGeom prst="rect">
            <a:avLst/>
          </a:prstGeom>
        </p:spPr>
      </p:pic>
      <p:sp>
        <p:nvSpPr>
          <p:cNvPr id="10" name="内容占位符 2">
            <a:extLst>
              <a:ext uri="{FF2B5EF4-FFF2-40B4-BE49-F238E27FC236}">
                <a16:creationId xmlns:a16="http://schemas.microsoft.com/office/drawing/2014/main" id="{EFE945FF-86A2-6839-0692-151E0145AB9E}"/>
              </a:ext>
            </a:extLst>
          </p:cNvPr>
          <p:cNvSpPr txBox="1">
            <a:spLocks/>
          </p:cNvSpPr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化学反应的方向判断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解答此类题目的关键是利用综合判据进行计算或判断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优先找出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的项可以减少计算量。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ED54A5AF-5B70-12FB-76FA-074B63F6D7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128" y="4149080"/>
            <a:ext cx="2076519" cy="497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326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>
            <a:extLst>
              <a:ext uri="{FF2B5EF4-FFF2-40B4-BE49-F238E27FC236}">
                <a16:creationId xmlns:a16="http://schemas.microsoft.com/office/drawing/2014/main" id="{5BA2A7D0-A62B-9649-94A8-32B442D8A3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362984"/>
            <a:ext cx="11485848" cy="1130246"/>
          </a:xfrm>
        </p:spPr>
        <p:txBody>
          <a:bodyPr/>
          <a:lstStyle/>
          <a:p>
            <a:pPr hangingPunct="0"/>
            <a:r>
              <a:rPr lang="en-US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化学反应自发进行的判据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焓判据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6814" y="826095"/>
            <a:ext cx="6935079" cy="6440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490515"/>
            <a:ext cx="1536380" cy="46160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表格 4">
                <a:extLst>
                  <a:ext uri="{FF2B5EF4-FFF2-40B4-BE49-F238E27FC236}">
                    <a16:creationId xmlns:a16="http://schemas.microsoft.com/office/drawing/2014/main" id="{459B468F-7B6F-01D0-1598-5885A66E8BC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04825331"/>
                  </p:ext>
                </p:extLst>
              </p:nvPr>
            </p:nvGraphicFramePr>
            <p:xfrm>
              <a:off x="343711" y="2493230"/>
              <a:ext cx="11485848" cy="3234717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791055">
                      <a:extLst>
                        <a:ext uri="{9D8B030D-6E8A-4147-A177-3AD203B41FA5}">
                          <a16:colId xmlns:a16="http://schemas.microsoft.com/office/drawing/2014/main" val="1894804789"/>
                        </a:ext>
                      </a:extLst>
                    </a:gridCol>
                    <a:gridCol w="9694793">
                      <a:extLst>
                        <a:ext uri="{9D8B030D-6E8A-4147-A177-3AD203B41FA5}">
                          <a16:colId xmlns:a16="http://schemas.microsoft.com/office/drawing/2014/main" val="725915134"/>
                        </a:ext>
                      </a:extLst>
                    </a:gridCol>
                  </a:tblGrid>
                  <a:tr h="72665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焓判据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放热反应的过程中体系能量降低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放热反应具有自发进行的倾向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211" marR="921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60572647"/>
                      </a:ext>
                    </a:extLst>
                  </a:tr>
                  <a:tr h="626542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自发反应与</a:t>
                          </a:r>
                          <a:endParaRPr lang="en-US" altLang="zh-CN" sz="2400" b="1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焓变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的关系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大多数放热反应是可以自发进行的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如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燃烧、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Zn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CuSO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溶液的反应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211" marR="921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695737075"/>
                      </a:ext>
                    </a:extLst>
                  </a:tr>
                  <a:tr h="1252521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有些吸热反应也可以自发进行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如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2N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5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　</a:t>
                          </a:r>
                          <a:endParaRPr lang="en-US" altLang="zh-CN" sz="2400" b="1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Δ</a:t>
                          </a:r>
                          <a:r>
                            <a:rPr lang="en-US" sz="2400" b="1" i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109.8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kJ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mol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211" marR="921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15020586"/>
                      </a:ext>
                    </a:extLst>
                  </a:tr>
                  <a:tr h="62900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结论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只根据焓变判断反应进行的方向是不全面的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211" marR="921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26269906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表格 4">
                <a:extLst>
                  <a:ext uri="{FF2B5EF4-FFF2-40B4-BE49-F238E27FC236}">
                    <a16:creationId xmlns:a16="http://schemas.microsoft.com/office/drawing/2014/main" id="{459B468F-7B6F-01D0-1598-5885A66E8BC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04825331"/>
                  </p:ext>
                </p:extLst>
              </p:nvPr>
            </p:nvGraphicFramePr>
            <p:xfrm>
              <a:off x="343711" y="2493230"/>
              <a:ext cx="11485848" cy="3234717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791055">
                      <a:extLst>
                        <a:ext uri="{9D8B030D-6E8A-4147-A177-3AD203B41FA5}">
                          <a16:colId xmlns:a16="http://schemas.microsoft.com/office/drawing/2014/main" val="1894804789"/>
                        </a:ext>
                      </a:extLst>
                    </a:gridCol>
                    <a:gridCol w="9694793">
                      <a:extLst>
                        <a:ext uri="{9D8B030D-6E8A-4147-A177-3AD203B41FA5}">
                          <a16:colId xmlns:a16="http://schemas.microsoft.com/office/drawing/2014/main" val="725915134"/>
                        </a:ext>
                      </a:extLst>
                    </a:gridCol>
                  </a:tblGrid>
                  <a:tr h="72665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焓判据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放热反应的过程中体系能量降低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放热反应具有自发进行的倾向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211" marR="921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60572647"/>
                      </a:ext>
                    </a:extLst>
                  </a:tr>
                  <a:tr h="626542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自发反应与</a:t>
                          </a:r>
                          <a:endParaRPr lang="en-US" altLang="zh-CN" sz="2400" b="1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焓变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的关系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大多数放热反应是可以自发进行的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如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燃烧、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Zn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CuSO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溶液的反应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211" marR="921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695737075"/>
                      </a:ext>
                    </a:extLst>
                  </a:tr>
                  <a:tr h="1252521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9211" marR="921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8542" t="-108738" r="-126" b="-5485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15020586"/>
                      </a:ext>
                    </a:extLst>
                  </a:tr>
                  <a:tr h="62900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结论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只根据焓变判断反应进行的方向是不全面的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211" marR="921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26269906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194659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6D5D934-9A9C-EB71-892C-7C2FC7CCCD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熵判据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熵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符号为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：用来度量体系混乱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或无序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程度的物理量。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熵判据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" name="表格 1">
                <a:extLst>
                  <a:ext uri="{FF2B5EF4-FFF2-40B4-BE49-F238E27FC236}">
                    <a16:creationId xmlns:a16="http://schemas.microsoft.com/office/drawing/2014/main" id="{397B4B86-510C-2733-9BED-EC9FECF1C39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0340390"/>
                  </p:ext>
                </p:extLst>
              </p:nvPr>
            </p:nvGraphicFramePr>
            <p:xfrm>
              <a:off x="360854" y="2532036"/>
              <a:ext cx="11485847" cy="348925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773912">
                      <a:extLst>
                        <a:ext uri="{9D8B030D-6E8A-4147-A177-3AD203B41FA5}">
                          <a16:colId xmlns:a16="http://schemas.microsoft.com/office/drawing/2014/main" val="1856133139"/>
                        </a:ext>
                      </a:extLst>
                    </a:gridCol>
                    <a:gridCol w="9711935">
                      <a:extLst>
                        <a:ext uri="{9D8B030D-6E8A-4147-A177-3AD203B41FA5}">
                          <a16:colId xmlns:a16="http://schemas.microsoft.com/office/drawing/2014/main" val="3141240183"/>
                        </a:ext>
                      </a:extLst>
                    </a:gridCol>
                  </a:tblGrid>
                  <a:tr h="74969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熵判据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自发过程的体系趋向于由有序转变为无序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熵增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Δ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＞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180" marR="91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29576584"/>
                      </a:ext>
                    </a:extLst>
                  </a:tr>
                  <a:tr h="1356630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自发反应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熵变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的关系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180" marR="91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许多熵增的反应是自发进行的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如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2KClO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2KCl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Zn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aq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ZnSO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aq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180" marR="91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10382764"/>
                      </a:ext>
                    </a:extLst>
                  </a:tr>
                  <a:tr h="749698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有些熵减的反应也可以自发进行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如乙烯聚合为聚乙烯等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180" marR="91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310381393"/>
                      </a:ext>
                    </a:extLst>
                  </a:tr>
                  <a:tr h="63322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结论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只根据熵变来判断反应进行的方向也是不全面的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180" marR="91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80123617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" name="表格 1">
                <a:extLst>
                  <a:ext uri="{FF2B5EF4-FFF2-40B4-BE49-F238E27FC236}">
                    <a16:creationId xmlns:a16="http://schemas.microsoft.com/office/drawing/2014/main" id="{397B4B86-510C-2733-9BED-EC9FECF1C39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0340390"/>
                  </p:ext>
                </p:extLst>
              </p:nvPr>
            </p:nvGraphicFramePr>
            <p:xfrm>
              <a:off x="360854" y="2532036"/>
              <a:ext cx="11485847" cy="348925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773912">
                      <a:extLst>
                        <a:ext uri="{9D8B030D-6E8A-4147-A177-3AD203B41FA5}">
                          <a16:colId xmlns:a16="http://schemas.microsoft.com/office/drawing/2014/main" val="1856133139"/>
                        </a:ext>
                      </a:extLst>
                    </a:gridCol>
                    <a:gridCol w="9711935">
                      <a:extLst>
                        <a:ext uri="{9D8B030D-6E8A-4147-A177-3AD203B41FA5}">
                          <a16:colId xmlns:a16="http://schemas.microsoft.com/office/drawing/2014/main" val="3141240183"/>
                        </a:ext>
                      </a:extLst>
                    </a:gridCol>
                  </a:tblGrid>
                  <a:tr h="74969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熵判据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自发过程的体系趋向于由有序转变为无序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熵增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Δ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＞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180" marR="91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29576584"/>
                      </a:ext>
                    </a:extLst>
                  </a:tr>
                  <a:tr h="1356630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自发反应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熵变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的关系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180" marR="91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9180" marR="91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8319" t="-55605" r="-125" b="-10583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10382764"/>
                      </a:ext>
                    </a:extLst>
                  </a:tr>
                  <a:tr h="749698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有些熵减的反应也可以自发进行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如乙烯聚合为聚乙烯等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180" marR="91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310381393"/>
                      </a:ext>
                    </a:extLst>
                  </a:tr>
                  <a:tr h="63322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结论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只根据熵变来判断反应进行的方向也是不全面的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180" marR="91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80123617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673425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94514"/>
            <a:ext cx="11485848" cy="2252448"/>
          </a:xfrm>
          <a:prstGeom prst="rect">
            <a:avLst/>
          </a:prstGeom>
        </p:spPr>
      </p:pic>
      <p:sp>
        <p:nvSpPr>
          <p:cNvPr id="5" name="内容占位符 4">
            <a:extLst>
              <a:ext uri="{FF2B5EF4-FFF2-40B4-BE49-F238E27FC236}">
                <a16:creationId xmlns:a16="http://schemas.microsoft.com/office/drawing/2014/main" id="{5858F010-DE50-733E-BC4D-E4711DA44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238241"/>
          </a:xfrm>
        </p:spPr>
        <p:txBody>
          <a:bodyPr/>
          <a:lstStyle/>
          <a:p>
            <a:pPr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反应方向的焓判据是指放热过程中体系能量降低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的反应具有自发进行的倾向。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反应方向的熵判据是指在密闭条件下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体系有自发地向混乱度增加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的方向转变的倾向。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名师点拨.EPS" descr="id:2147492483;FounderCES">
            <a:extLst>
              <a:ext uri="{FF2B5EF4-FFF2-40B4-BE49-F238E27FC236}">
                <a16:creationId xmlns:a16="http://schemas.microsoft.com/office/drawing/2014/main" id="{D2A9CA7E-ED5A-C1A9-5B6E-14430073DF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582" y="979056"/>
            <a:ext cx="1997250" cy="467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00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>
            <a:extLst>
              <a:ext uri="{FF2B5EF4-FFF2-40B4-BE49-F238E27FC236}">
                <a16:creationId xmlns:a16="http://schemas.microsoft.com/office/drawing/2014/main" id="{4D32677E-A58A-4DAA-012B-ECFEC63517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01322"/>
            <a:ext cx="11485848" cy="3346237"/>
          </a:xfrm>
        </p:spPr>
        <p:txBody>
          <a:bodyPr/>
          <a:lstStyle/>
          <a:p>
            <a:pPr hangingPunct="0"/>
            <a:r>
              <a:rPr lang="en-US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化学反应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自发进行的复合判据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复合判据的适用条件：等温等压。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自由能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符号为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单位为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kJ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的变化综合反映了体系的焓变和熵变对自发过程的影响：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化学反应总是向着自由能减小的方向进行，直到体系达到平衡。当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时，反应能自发进行；当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时，反应处于平衡状态；当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时，反应不能自发进行。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800065"/>
            <a:ext cx="1588693" cy="50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064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F0C6C335-FFD8-F3C4-4B29-5A4B9C18BC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574711"/>
              </p:ext>
            </p:extLst>
          </p:nvPr>
        </p:nvGraphicFramePr>
        <p:xfrm>
          <a:off x="360854" y="888807"/>
          <a:ext cx="11485848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701904">
                  <a:extLst>
                    <a:ext uri="{9D8B030D-6E8A-4147-A177-3AD203B41FA5}">
                      <a16:colId xmlns:a16="http://schemas.microsoft.com/office/drawing/2014/main" val="3748693679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907499202"/>
                    </a:ext>
                  </a:extLst>
                </a:gridCol>
                <a:gridCol w="7911736">
                  <a:extLst>
                    <a:ext uri="{9D8B030D-6E8A-4147-A177-3AD203B41FA5}">
                      <a16:colId xmlns:a16="http://schemas.microsoft.com/office/drawing/2014/main" val="1995526653"/>
                    </a:ext>
                  </a:extLst>
                </a:gridCol>
              </a:tblGrid>
              <a:tr h="49363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反应热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熵值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反应的自发性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7225186"/>
                  </a:ext>
                </a:extLst>
              </a:tr>
              <a:tr h="49363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所有温度下都能自发进行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2344944"/>
                  </a:ext>
                </a:extLst>
              </a:tr>
              <a:tr h="49363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低温下能自发进行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4805792"/>
                  </a:ext>
                </a:extLst>
              </a:tr>
              <a:tr h="49363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高温下能自发进行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3618789"/>
                  </a:ext>
                </a:extLst>
              </a:tr>
              <a:tr h="49363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所有温度下都不能自发进行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659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6948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535C9A0-9AB8-E76D-777A-1D487B9E8F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491114"/>
            <a:ext cx="11485848" cy="1130246"/>
          </a:xfrm>
        </p:spPr>
        <p:txBody>
          <a:bodyPr/>
          <a:lstStyle/>
          <a:p>
            <a:pPr hangingPunct="0"/>
            <a:r>
              <a:rPr lang="en-US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判断化学反应方向的依据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0959" y="829238"/>
            <a:ext cx="5948493" cy="566849"/>
          </a:xfrm>
          <a:prstGeom prst="rect">
            <a:avLst/>
          </a:prstGeom>
        </p:spPr>
      </p:pic>
      <p:pic>
        <p:nvPicPr>
          <p:cNvPr id="5" name="要点1.EPS" descr="id:214749124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1645883"/>
            <a:ext cx="948690" cy="333375"/>
          </a:xfrm>
          <a:prstGeom prst="rect">
            <a:avLst/>
          </a:prstGeom>
        </p:spPr>
      </p:pic>
      <p:pic>
        <p:nvPicPr>
          <p:cNvPr id="7" name="cx498a.jpg" descr="id:2147493935;FounderCES">
            <a:extLst>
              <a:ext uri="{FF2B5EF4-FFF2-40B4-BE49-F238E27FC236}">
                <a16:creationId xmlns:a16="http://schemas.microsoft.com/office/drawing/2014/main" id="{AFD81C72-69E9-A9EF-42DD-86B8E30214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7014" y="2571915"/>
            <a:ext cx="3960440" cy="966081"/>
          </a:xfrm>
          <a:prstGeom prst="rect">
            <a:avLst/>
          </a:prstGeom>
        </p:spPr>
      </p:pic>
      <p:pic>
        <p:nvPicPr>
          <p:cNvPr id="8" name="cx498b.jpg" descr="id:2147493942;FounderCES">
            <a:extLst>
              <a:ext uri="{FF2B5EF4-FFF2-40B4-BE49-F238E27FC236}">
                <a16:creationId xmlns:a16="http://schemas.microsoft.com/office/drawing/2014/main" id="{A2493FE8-862C-3465-3B02-D4349C79D9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67014" y="3645024"/>
            <a:ext cx="3960440" cy="1723940"/>
          </a:xfrm>
          <a:prstGeom prst="rect">
            <a:avLst/>
          </a:prstGeom>
        </p:spPr>
      </p:pic>
      <p:pic>
        <p:nvPicPr>
          <p:cNvPr id="9" name="cx498c.jpg" descr="id:2147493949;FounderCES">
            <a:extLst>
              <a:ext uri="{FF2B5EF4-FFF2-40B4-BE49-F238E27FC236}">
                <a16:creationId xmlns:a16="http://schemas.microsoft.com/office/drawing/2014/main" id="{8DEB4C13-A1F2-6AFC-9115-6B3A294E59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67014" y="5432738"/>
            <a:ext cx="3960440" cy="1161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335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1A2C721-138E-4179-7329-8F0AC9A76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温度对化学反应方向的影响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/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当焓变和熵变的作用相反且相差不大时，温度有可能对反应的方向起决定性的作用，温度与反应方向的关系如图所示：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CX499.EPS" descr="id:2147493956;FounderCES">
            <a:extLst>
              <a:ext uri="{FF2B5EF4-FFF2-40B4-BE49-F238E27FC236}">
                <a16:creationId xmlns:a16="http://schemas.microsoft.com/office/drawing/2014/main" id="{028BC3F0-8A60-C75D-30B3-A45564C8B7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894" y="2564904"/>
            <a:ext cx="4824536" cy="2548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41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11EC537E-B762-E648-537D-74C8031B80B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547446"/>
              </a:xfrm>
            </p:spPr>
            <p:txBody>
              <a:bodyPr/>
              <a:lstStyle/>
              <a:p>
                <a:pPr hangingPunct="0"/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2025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山东名校联盟高二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月大联考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研究化学反应能否自发进行在工业生产中有着重要的意义。下列说法中正确的是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/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若一个反应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则该反应在低温下不能自发进行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/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B.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HCl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</m:t>
                        </m:r>
                      </m:e>
                    </m:d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在低温下能自发进行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则该反应的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20000"/>
                  </a:lnSpc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石墨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/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D.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温度升高到一定程度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化学反应均可实现自发进行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11EC537E-B762-E648-537D-74C8031B80B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547446"/>
              </a:xfrm>
              <a:blipFill>
                <a:blip r:embed="rId2"/>
                <a:stretch>
                  <a:fillRect l="-796" r="-849" b="-30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71" y="876537"/>
            <a:ext cx="1186153" cy="40101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575" y="4472244"/>
            <a:ext cx="1046020" cy="42329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14AFA333-C3AE-71BB-FBBA-45CFD6AC6D75}"/>
              </a:ext>
            </a:extLst>
          </p:cNvPr>
          <p:cNvSpPr txBox="1"/>
          <p:nvPr/>
        </p:nvSpPr>
        <p:spPr>
          <a:xfrm>
            <a:off x="1520631" y="4328264"/>
            <a:ext cx="6093068" cy="579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9656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535</Words>
  <Application>Microsoft Office PowerPoint</Application>
  <PresentationFormat>自定义</PresentationFormat>
  <Paragraphs>56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396</cp:revision>
  <dcterms:created xsi:type="dcterms:W3CDTF">2020-11-06T05:24:00Z</dcterms:created>
  <dcterms:modified xsi:type="dcterms:W3CDTF">2025-06-27T01:58:08Z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